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8" r:id="rId48"/>
    <p:sldId id="306" r:id="rId49"/>
    <p:sldId id="307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17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Book Antiqua" panose="02040602050305030304" pitchFamily="18" charset="0"/>
              </a:rPr>
              <a:t>RUNGTA COLLEGE OF DENTAL SCIENCES &amp; RESEARCH 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172200" cy="1193322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DISEASES OF BONE AND JOINTS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87452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0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TITLE OF THE TOPIC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DEPARTMENT OF ORAL PATHOLOGY &amp; MICROBIOLOGY  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  <a:latin typeface="Arial Black" pitchFamily="34" charset="0"/>
              </a:rPr>
              <a:t>           SHOULDER GIRDLE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latin typeface="Bookman Old Style" pitchFamily="18" charset="0"/>
              </a:rPr>
              <a:t>Clavicles absent bilaterally-10%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latin typeface="Bookman Old Style" pitchFamily="18" charset="0"/>
              </a:rPr>
              <a:t>Unilateral absence or hypoplasia &amp; malformation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latin typeface="Bookman Old Style" pitchFamily="18" charset="0"/>
              </a:rPr>
              <a:t>Drooping shoulders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latin typeface="Bookman Old Style" pitchFamily="18" charset="0"/>
              </a:rPr>
              <a:t>Unusual mobility- approximate shoulders in the midline</a:t>
            </a:r>
          </a:p>
          <a:p>
            <a:pPr>
              <a:buFontTx/>
              <a:buNone/>
            </a:pPr>
            <a:endParaRPr lang="en-US">
              <a:latin typeface="Bookman Old Style" pitchFamily="18" charset="0"/>
            </a:endParaRPr>
          </a:p>
          <a:p>
            <a:pPr>
              <a:buFontTx/>
              <a:buNone/>
            </a:pPr>
            <a:endParaRPr lang="en-US">
              <a:latin typeface="Bookman Old Style" pitchFamily="18" charset="0"/>
            </a:endParaRPr>
          </a:p>
          <a:p>
            <a:endParaRPr lang="en-US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-76200"/>
            <a:ext cx="8229600" cy="655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600"/>
          </a:p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9966"/>
                </a:solidFill>
              </a:rPr>
              <a:t>Oral manifestations</a:t>
            </a:r>
          </a:p>
          <a:p>
            <a:pPr lvl="1">
              <a:lnSpc>
                <a:spcPct val="110000"/>
              </a:lnSpc>
            </a:pPr>
            <a:r>
              <a:rPr lang="en-US"/>
              <a:t>Maxillary hypoplasia</a:t>
            </a:r>
          </a:p>
          <a:p>
            <a:pPr lvl="1">
              <a:lnSpc>
                <a:spcPct val="110000"/>
              </a:lnSpc>
            </a:pPr>
            <a:r>
              <a:rPr lang="en-US"/>
              <a:t>Relative mandibular prognathism</a:t>
            </a:r>
          </a:p>
          <a:p>
            <a:pPr lvl="1">
              <a:lnSpc>
                <a:spcPct val="110000"/>
              </a:lnSpc>
            </a:pPr>
            <a:r>
              <a:rPr lang="en-US"/>
              <a:t>High arched, narrow palate</a:t>
            </a:r>
          </a:p>
          <a:p>
            <a:pPr lvl="1">
              <a:lnSpc>
                <a:spcPct val="110000"/>
              </a:lnSpc>
            </a:pPr>
            <a:r>
              <a:rPr lang="en-US"/>
              <a:t>Submucosal palatal cleft</a:t>
            </a:r>
          </a:p>
          <a:p>
            <a:pPr lvl="1">
              <a:lnSpc>
                <a:spcPct val="110000"/>
              </a:lnSpc>
            </a:pPr>
            <a:r>
              <a:rPr lang="en-US"/>
              <a:t>Non union of symphysis – rare</a:t>
            </a:r>
          </a:p>
          <a:p>
            <a:pPr lvl="1">
              <a:lnSpc>
                <a:spcPct val="110000"/>
              </a:lnSpc>
            </a:pPr>
            <a:r>
              <a:rPr lang="en-US"/>
              <a:t>Eruption pattern of deciduous- normal</a:t>
            </a:r>
          </a:p>
          <a:p>
            <a:pPr lvl="1">
              <a:lnSpc>
                <a:spcPct val="110000"/>
              </a:lnSpc>
            </a:pPr>
            <a:r>
              <a:rPr lang="en-US"/>
              <a:t>Delayed eruption of permanent teeth</a:t>
            </a:r>
          </a:p>
          <a:p>
            <a:pPr lvl="1">
              <a:lnSpc>
                <a:spcPct val="110000"/>
              </a:lnSpc>
            </a:pPr>
            <a:r>
              <a:rPr lang="en-US"/>
              <a:t>Lack of cellular cementum</a:t>
            </a:r>
          </a:p>
          <a:p>
            <a:pPr lvl="1">
              <a:buFont typeface="Wingdings" pitchFamily="2" charset="2"/>
              <a:buChar char="§"/>
            </a:pPr>
            <a:endParaRPr lang="en-US" sz="40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/>
              <a:t>Delayed eruption due to thick overlying alveolar bone.</a:t>
            </a:r>
          </a:p>
          <a:p>
            <a:pPr>
              <a:lnSpc>
                <a:spcPct val="140000"/>
              </a:lnSpc>
            </a:pPr>
            <a:r>
              <a:rPr lang="en-US"/>
              <a:t>Multiple supernumerary teeth.</a:t>
            </a:r>
          </a:p>
          <a:p>
            <a:pPr>
              <a:lnSpc>
                <a:spcPct val="140000"/>
              </a:lnSpc>
            </a:pPr>
            <a:r>
              <a:rPr lang="en-US"/>
              <a:t>Gemination ,root dilaceration.</a:t>
            </a:r>
          </a:p>
          <a:p>
            <a:pPr>
              <a:lnSpc>
                <a:spcPct val="140000"/>
              </a:lnSpc>
            </a:pPr>
            <a:r>
              <a:rPr lang="en-US"/>
              <a:t>Severe malocclusion.</a:t>
            </a:r>
          </a:p>
          <a:p>
            <a:pPr>
              <a:lnSpc>
                <a:spcPct val="140000"/>
              </a:lnSpc>
            </a:pPr>
            <a:r>
              <a:rPr lang="en-US"/>
              <a:t>Manner of anchorage of periodontal fibers - not understood.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TREATMENT</a:t>
            </a:r>
          </a:p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/>
              <a:t>No specific treatment for bony abnormalities.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Dental surgeons should monitor dental status regularly, with particular attention to both decay and cosmetic appearance.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An otologist should check for hearing defects.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9966"/>
                </a:solidFill>
              </a:rPr>
              <a:t>PIERRE ROBIN SYNDROME</a:t>
            </a:r>
            <a:r>
              <a:rPr lang="en-US" sz="4000"/>
              <a:t> (Robin Anomalad)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Either as an isolated defect/part of broader group of malformations</a:t>
            </a:r>
          </a:p>
          <a:p>
            <a:pPr>
              <a:lnSpc>
                <a:spcPct val="90000"/>
              </a:lnSpc>
            </a:pPr>
            <a:r>
              <a:rPr lang="en-US"/>
              <a:t>PRS associated with other syndromes- higher recurrence rate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99"/>
                </a:solidFill>
              </a:rPr>
              <a:t>Cleft palate, Micrognathia, glossoptosis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Primary defect- mandibular hypoplasia/arrested development- </a:t>
            </a:r>
            <a:r>
              <a:rPr lang="en-US">
                <a:solidFill>
                  <a:schemeClr val="hlink"/>
                </a:solidFill>
              </a:rPr>
              <a:t>“Bird Facies”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BIRD FACIES</a:t>
            </a:r>
          </a:p>
        </p:txBody>
      </p:sp>
      <p:pic>
        <p:nvPicPr>
          <p:cNvPr id="162820" name="Picture 4" descr="scan0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47800"/>
            <a:ext cx="6172200" cy="4276725"/>
          </a:xfrm>
          <a:noFill/>
          <a:ln w="57150">
            <a:solidFill>
              <a:srgbClr val="FF66CC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9966"/>
                </a:solidFill>
              </a:rPr>
              <a:t>DOWN SYNDROME</a:t>
            </a:r>
            <a:r>
              <a:rPr lang="en-US" sz="3300"/>
              <a:t> </a:t>
            </a:r>
            <a:br>
              <a:rPr lang="en-US" sz="3300"/>
            </a:br>
            <a:r>
              <a:rPr lang="en-US" sz="3300"/>
              <a:t>(Trisomy 21 Syndrome, Mongolism)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Subnormal mentality with a variety of disorders, chiefly cranial &amp; facial deformaties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ETIOLOGY</a:t>
            </a:r>
          </a:p>
          <a:p>
            <a:pPr>
              <a:lnSpc>
                <a:spcPct val="90000"/>
              </a:lnSpc>
            </a:pPr>
            <a:r>
              <a:rPr lang="en-US"/>
              <a:t>Advanced maternal age</a:t>
            </a:r>
          </a:p>
          <a:p>
            <a:pPr>
              <a:lnSpc>
                <a:spcPct val="90000"/>
              </a:lnSpc>
            </a:pPr>
            <a:r>
              <a:rPr lang="en-US"/>
              <a:t>Uterine &amp; placental abnormalities</a:t>
            </a:r>
          </a:p>
          <a:p>
            <a:pPr>
              <a:lnSpc>
                <a:spcPct val="90000"/>
              </a:lnSpc>
            </a:pPr>
            <a:r>
              <a:rPr lang="en-US"/>
              <a:t>Chromosomal aberration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Script MT Bold" pitchFamily="66" charset="0"/>
              </a:rPr>
              <a:t>Most common chromosomal abnormality to occur in man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Characteristic facies of Down’s syndrome</a:t>
            </a:r>
          </a:p>
        </p:txBody>
      </p:sp>
      <p:pic>
        <p:nvPicPr>
          <p:cNvPr id="176132" name="Picture 4" descr="scan0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3" t="55933" r="5370"/>
          <a:stretch>
            <a:fillRect/>
          </a:stretch>
        </p:blipFill>
        <p:spPr>
          <a:xfrm>
            <a:off x="1752600" y="1981200"/>
            <a:ext cx="5638800" cy="3962400"/>
          </a:xfrm>
          <a:noFill/>
          <a:ln w="57150">
            <a:solidFill>
              <a:srgbClr val="0099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solidFill>
                  <a:schemeClr val="folHlink"/>
                </a:solidFill>
              </a:rPr>
              <a:t>ACHONDROPLASIA</a:t>
            </a:r>
            <a:r>
              <a:rPr lang="en-US" sz="4800"/>
              <a:t/>
            </a:r>
            <a:br>
              <a:rPr lang="en-US" sz="4800"/>
            </a:br>
            <a:r>
              <a:rPr lang="en-US" sz="4000">
                <a:solidFill>
                  <a:srgbClr val="FF9966"/>
                </a:solidFill>
              </a:rPr>
              <a:t>(Chondrodystrophia Fetalis)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Disturbance of endochondral bone formation</a:t>
            </a:r>
          </a:p>
          <a:p>
            <a:r>
              <a:rPr lang="en-US"/>
              <a:t>Hereditary condition- autosomal dominant condition</a:t>
            </a:r>
          </a:p>
          <a:p>
            <a:r>
              <a:rPr lang="en-US"/>
              <a:t>80% infants- still born/ die shortly after birth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66"/>
                </a:solidFill>
              </a:rPr>
              <a:t>OSTEITIS DEFORMANS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sz="2800" b="1">
                <a:solidFill>
                  <a:schemeClr val="hlink"/>
                </a:solidFill>
              </a:rPr>
              <a:t>Paget’s Disease</a:t>
            </a:r>
            <a:r>
              <a:rPr lang="en-US" sz="2800" b="1"/>
              <a:t> of bone</a:t>
            </a:r>
            <a:r>
              <a:rPr lang="en-US" sz="2800"/>
              <a:t> (1877)</a:t>
            </a:r>
          </a:p>
          <a:p>
            <a:pPr>
              <a:buFontTx/>
              <a:buNone/>
            </a:pPr>
            <a:r>
              <a:rPr lang="en-US" b="1">
                <a:solidFill>
                  <a:srgbClr val="33CC33"/>
                </a:solidFill>
                <a:effectLst/>
              </a:rPr>
              <a:t>ETIOLOGY- </a:t>
            </a:r>
            <a:r>
              <a:rPr lang="en-US">
                <a:effectLst/>
              </a:rPr>
              <a:t>unknown. Various theories are-</a:t>
            </a:r>
          </a:p>
          <a:p>
            <a:r>
              <a:rPr lang="en-US" sz="2800"/>
              <a:t>Inflammatory (Paget)</a:t>
            </a:r>
          </a:p>
          <a:p>
            <a:r>
              <a:rPr lang="en-US" sz="2800"/>
              <a:t>Circulatory disturbance – highly vascular bone, may resemble arteriovenous aneurysms</a:t>
            </a:r>
          </a:p>
          <a:p>
            <a:r>
              <a:rPr lang="en-US" sz="2800">
                <a:solidFill>
                  <a:schemeClr val="folHlink"/>
                </a:solidFill>
              </a:rPr>
              <a:t>Jaffe</a:t>
            </a:r>
            <a:r>
              <a:rPr lang="en-US" sz="2800"/>
              <a:t> – breakdown in normal mechanism of creeping replacement of  bone</a:t>
            </a:r>
          </a:p>
          <a:p>
            <a:r>
              <a:rPr lang="en-US" sz="2800">
                <a:solidFill>
                  <a:schemeClr val="folHlink"/>
                </a:solidFill>
              </a:rPr>
              <a:t>Rebel</a:t>
            </a:r>
            <a:r>
              <a:rPr lang="en-US" sz="2800"/>
              <a:t> – infection by “slow virus”</a:t>
            </a:r>
          </a:p>
          <a:p>
            <a:pPr lvl="1"/>
            <a:r>
              <a:rPr lang="en-US" sz="2400"/>
              <a:t>Presence of characteristic nuclear inclusions in osteoclasts of patients with Paget’s disease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457201" y="1676400"/>
          <a:ext cx="775062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OSTEOGENESIS IMPERFECTA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CLEIDOCRANIAL DYSPLASIA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PIERRE ROBIN SYNDROME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DOWN SYNDROME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ACHONDROPLASIA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OSTEITIS DEFORMANS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FIBROUS DYSPLASIA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CHERUBISM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DISEASES OF TMJ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  <a:p>
                      <a:endParaRPr lang="en-US" sz="14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PAGETS DISEASE</a:t>
            </a:r>
          </a:p>
        </p:txBody>
      </p:sp>
      <p:pic>
        <p:nvPicPr>
          <p:cNvPr id="84996" name="Picture 4" descr="scan00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718" b="56709"/>
          <a:stretch>
            <a:fillRect/>
          </a:stretch>
        </p:blipFill>
        <p:spPr>
          <a:xfrm>
            <a:off x="4495800" y="1447800"/>
            <a:ext cx="3657600" cy="3886200"/>
          </a:xfrm>
          <a:noFill/>
          <a:ln w="57150" cmpd="thinThick">
            <a:solidFill>
              <a:srgbClr val="FF66CC"/>
            </a:solidFill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505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Replacement of maxillae by pagetoid bone- </a:t>
            </a:r>
            <a:r>
              <a:rPr lang="en-US" sz="3200" b="1">
                <a:solidFill>
                  <a:srgbClr val="FFFF99"/>
                </a:solidFill>
              </a:rPr>
              <a:t>leontiasis ossea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524000" y="5459413"/>
            <a:ext cx="3978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42F042"/>
                </a:solidFill>
                <a:latin typeface="Monotype Corsiva" pitchFamily="66" charset="0"/>
              </a:rPr>
              <a:t>FIBROUS DYSPLASIA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99"/>
                </a:solidFill>
              </a:rPr>
              <a:t>Lichtenstein (1938)</a:t>
            </a:r>
          </a:p>
          <a:p>
            <a:pPr>
              <a:buFontTx/>
              <a:buNone/>
            </a:pPr>
            <a:r>
              <a:rPr lang="en-US" sz="3600" i="1"/>
              <a:t>Classification</a:t>
            </a:r>
          </a:p>
          <a:p>
            <a:r>
              <a:rPr lang="en-US">
                <a:solidFill>
                  <a:schemeClr val="hlink"/>
                </a:solidFill>
              </a:rPr>
              <a:t>Monostotic </a:t>
            </a:r>
          </a:p>
          <a:p>
            <a:r>
              <a:rPr lang="en-US">
                <a:solidFill>
                  <a:schemeClr val="hlink"/>
                </a:solidFill>
              </a:rPr>
              <a:t>Polystotic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Jaffe’s type</a:t>
            </a:r>
            <a:r>
              <a:rPr lang="en-US"/>
              <a:t> – F.D. + skin pigmentation ( Café-au-lait spots) + mostly normal skeleton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Albright syndrome</a:t>
            </a:r>
            <a:r>
              <a:rPr lang="en-US"/>
              <a:t> – F.D. + café-au-lait spots +endocrine disturbances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41387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00"/>
                </a:solidFill>
              </a:rPr>
              <a:t>POLYSTOTIC FIBROUS DYSPLASIA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rgbClr val="FF66CC"/>
                </a:solidFill>
              </a:rPr>
              <a:t>CLINICAL FEATURES:</a:t>
            </a:r>
          </a:p>
          <a:p>
            <a:r>
              <a:rPr lang="en-US"/>
              <a:t>Early manifestation in life</a:t>
            </a:r>
          </a:p>
          <a:p>
            <a:r>
              <a:rPr lang="en-US"/>
              <a:t>Deformity, bowing / thickening of long bones ( unilateral in distribution)</a:t>
            </a:r>
          </a:p>
          <a:p>
            <a:r>
              <a:rPr lang="en-US"/>
              <a:t>Also involved are – jaws &amp; facial bones, clavicles, pelvis, scapulae etc</a:t>
            </a:r>
          </a:p>
          <a:p>
            <a:r>
              <a:rPr lang="en-US" sz="2800">
                <a:solidFill>
                  <a:srgbClr val="42F042"/>
                </a:solidFill>
                <a:latin typeface="Comic Sans MS" pitchFamily="66" charset="0"/>
              </a:rPr>
              <a:t>Café-au-lait spots</a:t>
            </a:r>
            <a:r>
              <a:rPr lang="en-US"/>
              <a:t> – irregularly pigmented melanotic spots, light brown in color</a:t>
            </a:r>
          </a:p>
          <a:p>
            <a:r>
              <a:rPr lang="en-US"/>
              <a:t>Female patients – precocious puberty, at age of 2-3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POLYOSTOTIC WITH CAFÉ AU LAIT SPOTS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5556"/>
          <a:stretch>
            <a:fillRect/>
          </a:stretch>
        </p:blipFill>
        <p:spPr>
          <a:xfrm>
            <a:off x="2895600" y="1600200"/>
            <a:ext cx="3886200" cy="5257800"/>
          </a:xfrm>
          <a:ln w="57150">
            <a:solidFill>
              <a:schemeClr val="folHlink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FIBROUS DYSPLASIA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4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BONY SWELLING)</a:t>
            </a:r>
          </a:p>
        </p:txBody>
      </p:sp>
      <p:pic>
        <p:nvPicPr>
          <p:cNvPr id="20484" name="Picture 4" descr="scan006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413" b="68622"/>
          <a:stretch>
            <a:fillRect/>
          </a:stretch>
        </p:blipFill>
        <p:spPr>
          <a:xfrm>
            <a:off x="2590800" y="1828800"/>
            <a:ext cx="3962400" cy="4572000"/>
          </a:xfrm>
          <a:noFill/>
          <a:ln w="38100">
            <a:solidFill>
              <a:srgbClr val="FFFF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DDB31"/>
                </a:solidFill>
              </a:rPr>
              <a:t>MONOSTOTIC FIBROUS DYSPLASIA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r>
              <a:rPr lang="en-US"/>
              <a:t>Jaws are more frequently involved</a:t>
            </a:r>
          </a:p>
          <a:p>
            <a:r>
              <a:rPr lang="en-US" sz="2400" b="1">
                <a:solidFill>
                  <a:srgbClr val="FDDB31"/>
                </a:solidFill>
                <a:latin typeface="Comic Sans MS" pitchFamily="66" charset="0"/>
              </a:rPr>
              <a:t>Leontiasis ossea</a:t>
            </a:r>
            <a:r>
              <a:rPr lang="en-US"/>
              <a:t> – cases of fibrous dysplasia which affect maxilla / facial bones &amp; give patient a leonine appearance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>
                <a:solidFill>
                  <a:srgbClr val="42F042"/>
                </a:solidFill>
              </a:rPr>
              <a:t>ETIOLOGICAL FACTORS</a:t>
            </a:r>
          </a:p>
          <a:p>
            <a:r>
              <a:rPr lang="en-US"/>
              <a:t>Aberrant activity in bone forming mesenchymal tissue</a:t>
            </a:r>
          </a:p>
          <a:p>
            <a:r>
              <a:rPr lang="en-US"/>
              <a:t>Local infections / trauma</a:t>
            </a:r>
          </a:p>
          <a:p>
            <a:r>
              <a:rPr lang="en-US"/>
              <a:t>Peculiar reparative reaction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MONOSTOTIC FIBROUS DYSPLASIA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981200"/>
            <a:ext cx="3962400" cy="4495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9966"/>
                </a:solidFill>
                <a:latin typeface="Monotype Corsiva" pitchFamily="66" charset="0"/>
              </a:rPr>
              <a:t>CHERUBISM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13"/>
            <a:ext cx="8229600" cy="4192587"/>
          </a:xfrm>
        </p:spPr>
        <p:txBody>
          <a:bodyPr/>
          <a:lstStyle/>
          <a:p>
            <a:r>
              <a:rPr lang="en-US" i="1"/>
              <a:t>Familial Fibrous dysplasia of jaws, Disseminated juvenile Fibrous dysplasia, Hereditary Fibrous dysplasia of jaws</a:t>
            </a:r>
          </a:p>
          <a:p>
            <a:endParaRPr lang="en-US"/>
          </a:p>
          <a:p>
            <a:r>
              <a:rPr lang="en-US">
                <a:solidFill>
                  <a:schemeClr val="folHlink"/>
                </a:solidFill>
              </a:rPr>
              <a:t>Hereditary with autosomal dominant gene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CHERUBISM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00200"/>
            <a:ext cx="5791200" cy="4495800"/>
          </a:xfrm>
          <a:ln w="38100">
            <a:solidFill>
              <a:schemeClr val="hlink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ORAL MANIFESTATIONS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Mandible &gt; maxilla</a:t>
            </a:r>
          </a:p>
          <a:p>
            <a:r>
              <a:rPr lang="en-US"/>
              <a:t>Jaws are firm, hard on palpation </a:t>
            </a:r>
          </a:p>
          <a:p>
            <a:r>
              <a:rPr lang="en-US"/>
              <a:t>Reactive regional lymphadenopathy</a:t>
            </a:r>
          </a:p>
          <a:p>
            <a:r>
              <a:rPr lang="en-US"/>
              <a:t>Enlargement of palate</a:t>
            </a:r>
          </a:p>
          <a:p>
            <a:r>
              <a:rPr lang="en-US"/>
              <a:t>Premature shedding of deciduous dentition</a:t>
            </a:r>
          </a:p>
          <a:p>
            <a:r>
              <a:rPr lang="en-US"/>
              <a:t>Defective permanent dentition – absent teeth, displacement &amp; lack of eruption of those present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OSTEOGENESIS IMPERFECTA</a:t>
            </a:r>
          </a:p>
          <a:p>
            <a:r>
              <a:rPr lang="en-US" dirty="0" smtClean="0"/>
              <a:t>CLEIDOCRANIAL DYSPLASIA</a:t>
            </a:r>
          </a:p>
          <a:p>
            <a:r>
              <a:rPr lang="en-US" dirty="0" smtClean="0"/>
              <a:t>PIERRE ROBIN SYNDROME</a:t>
            </a:r>
          </a:p>
          <a:p>
            <a:r>
              <a:rPr lang="en-US" dirty="0" smtClean="0"/>
              <a:t>DOWN SYNDROME</a:t>
            </a:r>
          </a:p>
          <a:p>
            <a:r>
              <a:rPr lang="en-US" dirty="0" smtClean="0"/>
              <a:t>ACHONDROPLASIA</a:t>
            </a:r>
          </a:p>
          <a:p>
            <a:r>
              <a:rPr lang="en-US" dirty="0" smtClean="0"/>
              <a:t>OSTEITIS DEFORMANS</a:t>
            </a:r>
          </a:p>
          <a:p>
            <a:r>
              <a:rPr lang="en-US" dirty="0" smtClean="0"/>
              <a:t>FIBROUS DYSPLASIA</a:t>
            </a:r>
          </a:p>
          <a:p>
            <a:r>
              <a:rPr lang="en-US" dirty="0" smtClean="0"/>
              <a:t>CHERUBISM</a:t>
            </a:r>
          </a:p>
          <a:p>
            <a:r>
              <a:rPr lang="en-US" dirty="0" smtClean="0"/>
              <a:t>DISEASES OF TMJ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976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>
              <a:latin typeface="Elephant" pitchFamily="18" charset="0"/>
            </a:endParaRPr>
          </a:p>
          <a:p>
            <a:pPr algn="ctr">
              <a:buFontTx/>
              <a:buNone/>
            </a:pPr>
            <a:r>
              <a:rPr lang="en-US" sz="7200">
                <a:solidFill>
                  <a:srgbClr val="FF9966"/>
                </a:solidFill>
                <a:latin typeface="Elephant" pitchFamily="18" charset="0"/>
              </a:rPr>
              <a:t>DISEASES OF TMJ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66CC"/>
                </a:solidFill>
              </a:rPr>
              <a:t>Developmental disturbances of the Temporomandibular Joint</a:t>
            </a:r>
            <a:r>
              <a:rPr lang="en-US" sz="4000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>
              <a:solidFill>
                <a:srgbClr val="C9BAEE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>
              <a:solidFill>
                <a:srgbClr val="C9BAEE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>
                <a:solidFill>
                  <a:srgbClr val="C9BAEE"/>
                </a:solidFill>
              </a:rPr>
              <a:t>APLASIA OF MANDIBULAR CONDYLE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solidFill>
                  <a:srgbClr val="C9BAEE"/>
                </a:solidFill>
              </a:rPr>
              <a:t>HYPOPLASIA</a:t>
            </a:r>
          </a:p>
          <a:p>
            <a:pPr>
              <a:buFontTx/>
              <a:buBlip>
                <a:blip r:embed="rId2"/>
              </a:buBlip>
            </a:pPr>
            <a:r>
              <a:rPr lang="en-US">
                <a:solidFill>
                  <a:srgbClr val="C9BAEE"/>
                </a:solidFill>
              </a:rPr>
              <a:t>HYPERPLASIA</a:t>
            </a:r>
          </a:p>
          <a:p>
            <a:pPr>
              <a:buFontTx/>
              <a:buNone/>
            </a:pPr>
            <a:endParaRPr lang="en-US">
              <a:solidFill>
                <a:srgbClr val="C9BA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C9BAEE"/>
                </a:solidFill>
              </a:rPr>
              <a:t>APLASIA OF MANDIBULAR CONDYLE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Condylar aplasia, or failure of development of the mandibular condyle, may occur unilaterally or bilaterally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66CC"/>
                </a:solidFill>
              </a:rPr>
              <a:t>Clinical Features</a:t>
            </a:r>
            <a:endParaRPr lang="en-US" sz="2800">
              <a:solidFill>
                <a:srgbClr val="FF66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/>
              <a:t>associated with other anatomically related defects - defective or absent external ear, an underdeveloped mandibular ramus or macrostomia. </a:t>
            </a:r>
          </a:p>
          <a:p>
            <a:pPr>
              <a:lnSpc>
                <a:spcPct val="90000"/>
              </a:lnSpc>
            </a:pPr>
            <a:r>
              <a:rPr lang="en-US" sz="2800"/>
              <a:t>A shift in the mandible - affected side - during opening. </a:t>
            </a:r>
          </a:p>
          <a:p>
            <a:pPr>
              <a:lnSpc>
                <a:spcPct val="90000"/>
              </a:lnSpc>
            </a:pPr>
            <a:r>
              <a:rPr lang="en-US" sz="2800"/>
              <a:t>bilateral - shift is not present.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66CC"/>
                </a:solidFill>
              </a:rPr>
              <a:t>Treatment </a:t>
            </a:r>
            <a:endParaRPr lang="en-US" sz="2800">
              <a:solidFill>
                <a:srgbClr val="FF66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/>
              <a:t>Osteoplasty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66CC"/>
                </a:solidFill>
              </a:rPr>
              <a:t>Hypoplasia of the Mandibular Condyle</a:t>
            </a:r>
            <a:r>
              <a:rPr lang="en-US" sz="4000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congential or acquired. </a:t>
            </a:r>
          </a:p>
          <a:p>
            <a:r>
              <a:rPr lang="en-US">
                <a:solidFill>
                  <a:schemeClr val="tx2"/>
                </a:solidFill>
              </a:rPr>
              <a:t>Congenital hypoplasia</a:t>
            </a:r>
            <a:r>
              <a:rPr lang="en-US"/>
              <a:t> - idiopathic origin, is characterized by unilateiral or bilateral underdevelopment of the condyle beginning early in life. </a:t>
            </a:r>
          </a:p>
          <a:p>
            <a:r>
              <a:rPr lang="en-US"/>
              <a:t>The </a:t>
            </a:r>
            <a:r>
              <a:rPr lang="en-US">
                <a:solidFill>
                  <a:schemeClr val="tx2"/>
                </a:solidFill>
              </a:rPr>
              <a:t>acquired</a:t>
            </a:r>
            <a:r>
              <a:rPr lang="en-US"/>
              <a:t> -  agent which interferes with the normal development of the condyle.</a:t>
            </a:r>
          </a:p>
          <a:p>
            <a:r>
              <a:rPr lang="en-US"/>
              <a:t>forceps delivers , x-ray radiation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66CC"/>
                </a:solidFill>
              </a:rPr>
              <a:t>Hyperplasia of the Mandibular Condyle </a:t>
            </a:r>
            <a:br>
              <a:rPr lang="en-US" sz="4000">
                <a:solidFill>
                  <a:srgbClr val="FF66CC"/>
                </a:solidFill>
              </a:rPr>
            </a:br>
            <a:endParaRPr lang="en-US" sz="4000">
              <a:solidFill>
                <a:srgbClr val="FF66CC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Rare, unilateral enlargement of the condyle </a:t>
            </a:r>
          </a:p>
          <a:p>
            <a:pPr>
              <a:lnSpc>
                <a:spcPct val="90000"/>
              </a:lnSpc>
            </a:pPr>
            <a:r>
              <a:rPr lang="en-US" sz="2800"/>
              <a:t> superficially resembles an osteoma or chondroma. </a:t>
            </a: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99FF"/>
                </a:solidFill>
              </a:rPr>
              <a:t>Clinical Features </a:t>
            </a:r>
            <a:endParaRPr lang="en-US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/>
              <a:t>unilateral slowly progressive elongation of the face with deviation of the chin away from the affected side. </a:t>
            </a:r>
          </a:p>
          <a:p>
            <a:pPr>
              <a:lnSpc>
                <a:spcPct val="90000"/>
              </a:lnSpc>
            </a:pPr>
            <a:r>
              <a:rPr lang="en-US" sz="2800"/>
              <a:t>The enlarged condyle - clinically evident or at least palpated </a:t>
            </a:r>
          </a:p>
          <a:p>
            <a:pPr>
              <a:lnSpc>
                <a:spcPct val="90000"/>
              </a:lnSpc>
            </a:pPr>
            <a:r>
              <a:rPr lang="en-US" sz="2800"/>
              <a:t> striking roentgenographic appearance in both anteroposterior and lateral views </a:t>
            </a:r>
          </a:p>
          <a:p>
            <a:pPr>
              <a:lnSpc>
                <a:spcPct val="90000"/>
              </a:lnSpc>
            </a:pPr>
            <a:r>
              <a:rPr lang="en-US" sz="2800"/>
              <a:t> joint may or may not be painful. </a:t>
            </a: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99FF"/>
                </a:solidFill>
              </a:rPr>
              <a:t>Treatment and Prognosis</a:t>
            </a:r>
            <a:r>
              <a:rPr lang="en-US" sz="2800" b="1"/>
              <a:t> 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Resection of the condyle.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76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66CC"/>
                </a:solidFill>
              </a:rPr>
              <a:t>Complete and Incomplete Dislocation</a:t>
            </a:r>
            <a:r>
              <a:rPr lang="en-US" sz="4000">
                <a:solidFill>
                  <a:srgbClr val="FF66CC"/>
                </a:solidFill>
              </a:rPr>
              <a:t> </a:t>
            </a:r>
            <a:r>
              <a:rPr lang="en-US" sz="2800">
                <a:solidFill>
                  <a:srgbClr val="FFFFCC"/>
                </a:solidFill>
              </a:rPr>
              <a:t>(LUXATION &amp; SUBLUXATION)</a:t>
            </a:r>
            <a:br>
              <a:rPr lang="en-US" sz="2800">
                <a:solidFill>
                  <a:srgbClr val="FFFFCC"/>
                </a:solidFill>
              </a:rPr>
            </a:br>
            <a:endParaRPr lang="en-US" sz="2800">
              <a:solidFill>
                <a:srgbClr val="FFFFCC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occurs when the head of the condyle moves anteriorly over the articular</a:t>
            </a:r>
            <a:r>
              <a:rPr lang="en-US" sz="1800"/>
              <a:t> </a:t>
            </a:r>
            <a:r>
              <a:rPr lang="en-US"/>
              <a:t>eminence into such a position that it cannot be returned voluntarily to its normal position. </a:t>
            </a:r>
          </a:p>
          <a:p>
            <a:pPr>
              <a:lnSpc>
                <a:spcPct val="80000"/>
              </a:lnSpc>
            </a:pPr>
            <a:r>
              <a:rPr lang="en-US"/>
              <a:t>Inability to retrude the mandible is caused by spasm of the temporal muscle initiated by myotatic reflex. </a:t>
            </a:r>
          </a:p>
          <a:p>
            <a:pPr>
              <a:lnSpc>
                <a:spcPct val="80000"/>
              </a:lnSpc>
            </a:pPr>
            <a:r>
              <a:rPr lang="en-US"/>
              <a:t>luxation - complete dislocation</a:t>
            </a:r>
          </a:p>
          <a:p>
            <a:pPr>
              <a:lnSpc>
                <a:spcPct val="80000"/>
              </a:lnSpc>
            </a:pPr>
            <a:r>
              <a:rPr lang="en-US"/>
              <a:t> subluxation - partial or incomplete dislocation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scan0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847" r="57288" b="58508"/>
          <a:stretch>
            <a:fillRect/>
          </a:stretch>
        </p:blipFill>
        <p:spPr>
          <a:xfrm>
            <a:off x="762000" y="533400"/>
            <a:ext cx="3317875" cy="4551363"/>
          </a:xfrm>
          <a:noFill/>
          <a:ln>
            <a:solidFill>
              <a:srgbClr val="FF66CC"/>
            </a:solidFill>
          </a:ln>
        </p:spPr>
      </p:pic>
      <p:pic>
        <p:nvPicPr>
          <p:cNvPr id="165895" name="Picture 7" descr="scan0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0397" t="52657" r="2632"/>
          <a:stretch>
            <a:fillRect/>
          </a:stretch>
        </p:blipFill>
        <p:spPr>
          <a:xfrm>
            <a:off x="5486400" y="533400"/>
            <a:ext cx="3276600" cy="4572000"/>
          </a:xfrm>
          <a:noFill/>
          <a:ln>
            <a:solidFill>
              <a:srgbClr val="FF66CC"/>
            </a:solidFill>
          </a:ln>
        </p:spPr>
      </p:pic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838200" y="5486400"/>
            <a:ext cx="317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Bilateral luxation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6324600" y="5638800"/>
            <a:ext cx="156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Normal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US" sz="4800">
                <a:solidFill>
                  <a:schemeClr val="accent1"/>
                </a:solidFill>
              </a:rPr>
              <a:t>Ankylosis </a:t>
            </a:r>
            <a:br>
              <a:rPr lang="en-US" sz="4800">
                <a:solidFill>
                  <a:schemeClr val="accent1"/>
                </a:solidFill>
              </a:rPr>
            </a:br>
            <a:r>
              <a:rPr lang="en-US" sz="2800" b="0">
                <a:solidFill>
                  <a:schemeClr val="folHlink"/>
                </a:solidFill>
              </a:rPr>
              <a:t>Hypomobility </a:t>
            </a:r>
            <a:br>
              <a:rPr lang="en-US" sz="2800" b="0">
                <a:solidFill>
                  <a:schemeClr val="folHlink"/>
                </a:solidFill>
              </a:rPr>
            </a:br>
            <a:endParaRPr lang="en-US" sz="2800" b="0">
              <a:solidFill>
                <a:schemeClr val="folHlink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FF99"/>
                </a:solidFill>
                <a:latin typeface="Castellar" pitchFamily="18" charset="0"/>
              </a:rPr>
              <a:t>Etiology </a:t>
            </a:r>
            <a:endParaRPr lang="en-US">
              <a:solidFill>
                <a:srgbClr val="FFFF99"/>
              </a:solidFill>
              <a:latin typeface="Castellar" pitchFamily="18" charset="0"/>
            </a:endParaRPr>
          </a:p>
          <a:p>
            <a:r>
              <a:rPr lang="en-US" sz="2800"/>
              <a:t>Traumatic injuries and infections in and about the joint. </a:t>
            </a:r>
          </a:p>
          <a:p>
            <a:r>
              <a:rPr lang="en-US" sz="2800"/>
              <a:t>Abnormal intrauterine development </a:t>
            </a:r>
          </a:p>
          <a:p>
            <a:r>
              <a:rPr lang="en-US" sz="2800"/>
              <a:t>birth injury (by forceps particularly), </a:t>
            </a:r>
          </a:p>
          <a:p>
            <a:r>
              <a:rPr lang="en-US" sz="2800"/>
              <a:t>traumatic to the chin forcing the condyle against the glenoid fossa, particularly with bleeding into the joint space,</a:t>
            </a:r>
          </a:p>
          <a:p>
            <a:r>
              <a:rPr lang="en-US" sz="2800"/>
              <a:t>malunion of the condylar fractures</a:t>
            </a:r>
          </a:p>
          <a:p>
            <a:r>
              <a:rPr lang="en-US" sz="2800"/>
              <a:t>injuries associated with fractures of the malar zygomatic component,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scan00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90" r="4790" b="4932"/>
          <a:stretch>
            <a:fillRect/>
          </a:stretch>
        </p:blipFill>
        <p:spPr>
          <a:xfrm>
            <a:off x="3124200" y="457200"/>
            <a:ext cx="3452813" cy="4572000"/>
          </a:xfrm>
          <a:noFill/>
          <a:ln>
            <a:solidFill>
              <a:srgbClr val="FFFFCC"/>
            </a:solidFill>
          </a:ln>
        </p:spPr>
      </p:pic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2438400" y="5410200"/>
            <a:ext cx="5289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99"/>
                </a:solidFill>
              </a:rPr>
              <a:t>Unilateral ankylosis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FF9966"/>
                </a:solidFill>
              </a:rPr>
              <a:t>Clinical Features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Before the age of ten years. </a:t>
            </a:r>
          </a:p>
          <a:p>
            <a:pPr>
              <a:lnSpc>
                <a:spcPct val="90000"/>
              </a:lnSpc>
            </a:pPr>
            <a:r>
              <a:rPr lang="en-US" sz="2800"/>
              <a:t>Distribution equal between the sexes.</a:t>
            </a:r>
          </a:p>
          <a:p>
            <a:pPr>
              <a:lnSpc>
                <a:spcPct val="90000"/>
              </a:lnSpc>
            </a:pPr>
            <a:r>
              <a:rPr lang="en-US" sz="2800"/>
              <a:t>may or may not be able to open his mouth </a:t>
            </a:r>
          </a:p>
          <a:p>
            <a:pPr>
              <a:lnSpc>
                <a:spcPct val="90000"/>
              </a:lnSpc>
            </a:pPr>
            <a:r>
              <a:rPr lang="en-US" sz="2800"/>
              <a:t>complete ankylosis there is a bony fusion with absolute limitation of motion. </a:t>
            </a:r>
          </a:p>
          <a:p>
            <a:pPr>
              <a:lnSpc>
                <a:spcPct val="90000"/>
              </a:lnSpc>
            </a:pPr>
            <a:r>
              <a:rPr lang="en-US" sz="2800"/>
              <a:t>Before the age of 15 years, associated facial deformity. </a:t>
            </a:r>
          </a:p>
          <a:p>
            <a:pPr>
              <a:lnSpc>
                <a:spcPct val="90000"/>
              </a:lnSpc>
            </a:pPr>
            <a:r>
              <a:rPr lang="en-US" sz="2800"/>
              <a:t>In unilateral ankylosis occurring at an early age, the chin is displaced laterally and backward on the affected side because of a failure of development of the mandible.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hlink"/>
                </a:solidFill>
              </a:rPr>
              <a:t>OSTEOGENESIS IMPERFECTA</a:t>
            </a:r>
            <a:r>
              <a:rPr lang="en-US" sz="4000"/>
              <a:t> </a:t>
            </a:r>
            <a:r>
              <a:rPr lang="en-US" sz="4000">
                <a:solidFill>
                  <a:schemeClr val="folHlink"/>
                </a:solidFill>
              </a:rPr>
              <a:t>(Brittle bones)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90000"/>
              <a:buFont typeface="Wingdings 2" pitchFamily="18" charset="2"/>
              <a:buChar char="ê"/>
            </a:pPr>
            <a:r>
              <a:rPr lang="en-US"/>
              <a:t> Unknown etiology</a:t>
            </a:r>
          </a:p>
          <a:p>
            <a:pPr>
              <a:buSzPct val="90000"/>
              <a:buFont typeface="Wingdings 2" pitchFamily="18" charset="2"/>
              <a:buChar char="ê"/>
            </a:pPr>
            <a:r>
              <a:rPr lang="en-US"/>
              <a:t>Related to dentinogenesis imperfecta</a:t>
            </a:r>
          </a:p>
          <a:p>
            <a:pPr>
              <a:buSzPct val="90000"/>
              <a:buFont typeface="Wingdings 2" pitchFamily="18" charset="2"/>
              <a:buChar char="ê"/>
            </a:pPr>
            <a:r>
              <a:rPr lang="en-US"/>
              <a:t> present at birth( congenita/ Vrolik’s type)</a:t>
            </a:r>
          </a:p>
          <a:p>
            <a:pPr>
              <a:buSzPct val="90000"/>
              <a:buFont typeface="Wingdings 2" pitchFamily="18" charset="2"/>
              <a:buChar char="ê"/>
            </a:pPr>
            <a:r>
              <a:rPr lang="en-US"/>
              <a:t> later childhood (Tarda/Lobsteins type, Gravis/levis)</a:t>
            </a:r>
          </a:p>
          <a:p>
            <a:pPr>
              <a:buSzPct val="90000"/>
              <a:buFont typeface="Wingdings 2" pitchFamily="18" charset="2"/>
              <a:buChar char="ê"/>
            </a:pPr>
            <a:r>
              <a:rPr lang="en-US"/>
              <a:t> Many afflicted infants- stillbirth/die shortly after birth</a:t>
            </a:r>
          </a:p>
          <a:p>
            <a:pPr>
              <a:buSzPct val="90000"/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66"/>
                </a:solidFill>
              </a:rPr>
              <a:t>INFLAMMATORY DISTURBANCES OF TMJ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the most prevalent disease of the human race.</a:t>
            </a:r>
          </a:p>
          <a:p>
            <a:r>
              <a:rPr lang="en-US"/>
              <a:t>Three common types</a:t>
            </a:r>
          </a:p>
          <a:p>
            <a:r>
              <a:rPr lang="en-US"/>
              <a:t>1. Arthritis due to specific infection</a:t>
            </a:r>
          </a:p>
          <a:p>
            <a:r>
              <a:rPr lang="en-US"/>
              <a:t>2. Rheumatoid arthritis</a:t>
            </a:r>
          </a:p>
          <a:p>
            <a:r>
              <a:rPr lang="en-US"/>
              <a:t>3. Osteoarthritis/ Degenerative joint disease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hlink"/>
                </a:solidFill>
              </a:rPr>
              <a:t>ARTHRITIS DUE TO SPECIFIC INFECTION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Gamut of infections- polyarticular infections</a:t>
            </a:r>
          </a:p>
          <a:p>
            <a:r>
              <a:rPr lang="en-US"/>
              <a:t>TMJ- gonococcal infection</a:t>
            </a:r>
          </a:p>
          <a:p>
            <a:pPr>
              <a:buFontTx/>
              <a:buNone/>
            </a:pPr>
            <a:endParaRPr lang="en-US">
              <a:solidFill>
                <a:srgbClr val="FFFF66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rgbClr val="FFFF66"/>
                </a:solidFill>
              </a:rPr>
              <a:t>CLINICAL FEATURES</a:t>
            </a:r>
          </a:p>
          <a:p>
            <a:r>
              <a:rPr lang="en-US"/>
              <a:t>Severe pain with extreme pain on palpation</a:t>
            </a:r>
          </a:p>
          <a:p>
            <a:r>
              <a:rPr lang="en-US"/>
              <a:t>Motion severely limited</a:t>
            </a:r>
          </a:p>
          <a:p>
            <a:r>
              <a:rPr lang="en-US"/>
              <a:t>Healing results in ankylosis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FF"/>
                </a:solidFill>
              </a:rPr>
              <a:t>RHEUMATOID ARTHRITIS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Unknown etiology</a:t>
            </a:r>
          </a:p>
          <a:p>
            <a:pPr>
              <a:lnSpc>
                <a:spcPct val="90000"/>
              </a:lnSpc>
            </a:pPr>
            <a:r>
              <a:rPr lang="en-US"/>
              <a:t> Begins early in life</a:t>
            </a:r>
          </a:p>
          <a:p>
            <a:pPr>
              <a:lnSpc>
                <a:spcPct val="90000"/>
              </a:lnSpc>
            </a:pPr>
            <a:r>
              <a:rPr lang="en-US"/>
              <a:t>Women : Men- 2:1</a:t>
            </a:r>
          </a:p>
          <a:p>
            <a:pPr>
              <a:lnSpc>
                <a:spcPct val="90000"/>
              </a:lnSpc>
            </a:pPr>
            <a:r>
              <a:rPr lang="en-US"/>
              <a:t>May be a hypersenstivity reaction to bacterial toxins, specifically streptococci</a:t>
            </a:r>
          </a:p>
          <a:p>
            <a:pPr>
              <a:lnSpc>
                <a:spcPct val="90000"/>
              </a:lnSpc>
            </a:pPr>
            <a:r>
              <a:rPr lang="en-US"/>
              <a:t>Polyarticular</a:t>
            </a:r>
          </a:p>
          <a:p>
            <a:pPr>
              <a:lnSpc>
                <a:spcPct val="90000"/>
              </a:lnSpc>
            </a:pPr>
            <a:r>
              <a:rPr lang="en-US"/>
              <a:t>Bilaterally symmetrical</a:t>
            </a:r>
          </a:p>
          <a:p>
            <a:pPr>
              <a:lnSpc>
                <a:spcPct val="90000"/>
              </a:lnSpc>
            </a:pPr>
            <a:r>
              <a:rPr lang="en-US"/>
              <a:t>TMJ involvement- not common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folHlink"/>
                </a:solidFill>
              </a:rPr>
              <a:t>OSTEOARTHRITIS</a:t>
            </a:r>
            <a:br>
              <a:rPr lang="en-US" sz="4000">
                <a:solidFill>
                  <a:schemeClr val="folHlink"/>
                </a:solidFill>
              </a:rPr>
            </a:br>
            <a:r>
              <a:rPr lang="en-US" sz="4000">
                <a:solidFill>
                  <a:schemeClr val="accent1"/>
                </a:solidFill>
              </a:rPr>
              <a:t>(Degenerative Joint Disease)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Most common type of arthritis</a:t>
            </a:r>
          </a:p>
          <a:p>
            <a:pPr>
              <a:lnSpc>
                <a:spcPct val="90000"/>
              </a:lnSpc>
            </a:pPr>
            <a:r>
              <a:rPr lang="en-US" sz="2800"/>
              <a:t>Etiology unknown- aging process</a:t>
            </a:r>
          </a:p>
          <a:p>
            <a:pPr>
              <a:lnSpc>
                <a:spcPct val="90000"/>
              </a:lnSpc>
            </a:pPr>
            <a:r>
              <a:rPr lang="en-US" sz="2800"/>
              <a:t>Weight bearing joints involved first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99"/>
                </a:solidFill>
              </a:rPr>
              <a:t>CLINICAL FEATURES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99"/>
                </a:solidFill>
              </a:rPr>
              <a:t>TMJ- </a:t>
            </a:r>
            <a:r>
              <a:rPr lang="en-US" sz="2800"/>
              <a:t>not a</a:t>
            </a:r>
            <a:r>
              <a:rPr lang="en-US" sz="2800">
                <a:solidFill>
                  <a:srgbClr val="FFFF99"/>
                </a:solidFill>
              </a:rPr>
              <a:t> </a:t>
            </a:r>
            <a:r>
              <a:rPr lang="en-US" sz="2800"/>
              <a:t>weight bearing joint </a:t>
            </a:r>
          </a:p>
          <a:p>
            <a:pPr>
              <a:lnSpc>
                <a:spcPct val="90000"/>
              </a:lnSpc>
            </a:pPr>
            <a:r>
              <a:rPr lang="en-US" sz="2800"/>
              <a:t>Clicking and snapping</a:t>
            </a:r>
          </a:p>
          <a:p>
            <a:pPr>
              <a:lnSpc>
                <a:spcPct val="90000"/>
              </a:lnSpc>
            </a:pPr>
            <a:r>
              <a:rPr lang="en-US" sz="2800"/>
              <a:t>Pain not necessary</a:t>
            </a:r>
          </a:p>
          <a:p>
            <a:pPr>
              <a:lnSpc>
                <a:spcPct val="90000"/>
              </a:lnSpc>
            </a:pPr>
            <a:r>
              <a:rPr lang="en-US" sz="2800"/>
              <a:t>Limitation of motion/ankylosis- rare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9966"/>
                </a:solidFill>
              </a:rPr>
              <a:t>MYOFASCIAL PAIN DYSFUNCTION SYNDROME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Schwartz(1955)- “TMJ pain dysfunction syndrome”</a:t>
            </a:r>
          </a:p>
          <a:p>
            <a:pPr>
              <a:buFontTx/>
              <a:buNone/>
            </a:pPr>
            <a:endParaRPr lang="en-US">
              <a:solidFill>
                <a:schemeClr val="hlink"/>
              </a:solidFill>
            </a:endParaRPr>
          </a:p>
          <a:p>
            <a:r>
              <a:rPr lang="en-US"/>
              <a:t>Dysfunction of entire masticatory apparatus</a:t>
            </a:r>
          </a:p>
          <a:p>
            <a:r>
              <a:rPr lang="en-US"/>
              <a:t>Recognition of physiological characteristics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CLINICAL FEATURES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Majority- females, &lt;40 years</a:t>
            </a:r>
          </a:p>
          <a:p>
            <a:r>
              <a:rPr lang="en-US" sz="2800">
                <a:solidFill>
                  <a:schemeClr val="hlink"/>
                </a:solidFill>
              </a:rPr>
              <a:t>4 cardinal signs-</a:t>
            </a:r>
          </a:p>
          <a:p>
            <a:r>
              <a:rPr lang="en-US" sz="2800">
                <a:solidFill>
                  <a:srgbClr val="FFFF99"/>
                </a:solidFill>
              </a:rPr>
              <a:t>1. pain</a:t>
            </a:r>
          </a:p>
          <a:p>
            <a:r>
              <a:rPr lang="en-US" sz="2800">
                <a:solidFill>
                  <a:srgbClr val="FFFF99"/>
                </a:solidFill>
              </a:rPr>
              <a:t>2. muscle tenderness</a:t>
            </a:r>
          </a:p>
          <a:p>
            <a:r>
              <a:rPr lang="en-US" sz="2800">
                <a:solidFill>
                  <a:srgbClr val="FFFF99"/>
                </a:solidFill>
              </a:rPr>
              <a:t>3. clicking /popping</a:t>
            </a:r>
          </a:p>
          <a:p>
            <a:r>
              <a:rPr lang="en-US" sz="2800">
                <a:solidFill>
                  <a:srgbClr val="FFFF99"/>
                </a:solidFill>
              </a:rPr>
              <a:t>4. limitation of jaw motion, sometimes deviation on opening</a:t>
            </a:r>
          </a:p>
          <a:p>
            <a:r>
              <a:rPr lang="en-US" sz="2800"/>
              <a:t>In addition- occlusal disharmony, degenerative arthritis, muscle contracture   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TREATMENT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Conservative Tt</a:t>
            </a:r>
          </a:p>
          <a:p>
            <a:r>
              <a:rPr lang="en-US"/>
              <a:t>Relief of emotional factors</a:t>
            </a:r>
          </a:p>
          <a:p>
            <a:r>
              <a:rPr lang="en-US"/>
              <a:t>Correction of faulty restorations 7 appliances</a:t>
            </a:r>
          </a:p>
          <a:p>
            <a:r>
              <a:rPr lang="en-US"/>
              <a:t>Myotherapeutic exercises</a:t>
            </a:r>
          </a:p>
          <a:p>
            <a:r>
              <a:rPr lang="en-US"/>
              <a:t>Physiotherapy and drug therapy  (tranquilizers &amp; muscle relaxants)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Osteoarthritis is a most common form of arthritis </a:t>
            </a:r>
          </a:p>
          <a:p>
            <a:r>
              <a:rPr lang="en-US" dirty="0" smtClean="0"/>
              <a:t>This condition affects bodies joints by degrading cartilage, tissue that covers surface </a:t>
            </a:r>
            <a:r>
              <a:rPr lang="en-US" smtClean="0"/>
              <a:t>of joints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MPDS</a:t>
            </a:r>
          </a:p>
          <a:p>
            <a:r>
              <a:rPr lang="en-US" dirty="0" smtClean="0"/>
              <a:t>RHEUMATOID ARTHRITIS</a:t>
            </a:r>
          </a:p>
          <a:p>
            <a:r>
              <a:rPr lang="en-US" dirty="0" smtClean="0"/>
              <a:t>FIBROUS DYSPLASIA</a:t>
            </a:r>
          </a:p>
          <a:p>
            <a:r>
              <a:rPr lang="en-US" dirty="0" smtClean="0"/>
              <a:t>PAGET’S DISEASE </a:t>
            </a:r>
          </a:p>
          <a:p>
            <a:r>
              <a:rPr lang="en-US" dirty="0" smtClean="0"/>
              <a:t>ETIOLOGY OF DOWN SYNDROME</a:t>
            </a:r>
          </a:p>
          <a:p>
            <a:r>
              <a:rPr lang="en-US" dirty="0" smtClean="0"/>
              <a:t>PIERRE ROBIN SYNDROME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SHAFER’S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NEVILLE</a:t>
            </a:r>
          </a:p>
          <a:p>
            <a:r>
              <a:rPr lang="en-US" smtClean="0"/>
              <a:t>REGEZI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12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CLINICAL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Extreme fragility &amp; porosity of bones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Proneness to #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# heals- new bone of imperfect quality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several #- deformed adult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hyperplastic callus formation- mimics osteosarcoma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Char char="|"/>
            </a:pPr>
            <a:r>
              <a:rPr lang="en-US" sz="2800"/>
              <a:t> </a:t>
            </a:r>
            <a:r>
              <a:rPr lang="en-US" sz="2800" b="1">
                <a:solidFill>
                  <a:srgbClr val="FFFF99"/>
                </a:solidFill>
              </a:rPr>
              <a:t>Pale Blue Sclera</a:t>
            </a:r>
          </a:p>
          <a:p>
            <a:pPr>
              <a:buClr>
                <a:srgbClr val="FF9966"/>
              </a:buClr>
              <a:buSzPct val="90000"/>
              <a:buFont typeface="Wingdings" pitchFamily="2" charset="2"/>
              <a:buNone/>
            </a:pPr>
            <a:r>
              <a:rPr lang="en-US" sz="2800" b="1" i="1">
                <a:solidFill>
                  <a:srgbClr val="FF9966"/>
                </a:solidFill>
              </a:rPr>
              <a:t>Osteopetrosis, fetal rickets, marfan syndrome, Ehlers Danlos syn, normal infant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99"/>
                </a:solidFill>
              </a:rPr>
              <a:t>ORAL MANIFESTATIONS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FF99"/>
              </a:buClr>
              <a:buSzPct val="95000"/>
              <a:buFont typeface="Wingdings 2" pitchFamily="18" charset="2"/>
              <a:buChar char="²"/>
            </a:pPr>
            <a:r>
              <a:rPr lang="en-US"/>
              <a:t> disturbance of mesodermal tissues- calcified tissues</a:t>
            </a:r>
          </a:p>
          <a:p>
            <a:pPr>
              <a:buClr>
                <a:srgbClr val="FFFF99"/>
              </a:buClr>
              <a:buSzPct val="95000"/>
              <a:buFont typeface="Wingdings 2" pitchFamily="18" charset="2"/>
              <a:buChar char="²"/>
            </a:pPr>
            <a:r>
              <a:rPr lang="en-US"/>
              <a:t> disturbance in dentin formation</a:t>
            </a:r>
          </a:p>
          <a:p>
            <a:pPr>
              <a:buClr>
                <a:srgbClr val="FFFF99"/>
              </a:buClr>
              <a:buSzPct val="95000"/>
              <a:buFont typeface="Wingdings 2" pitchFamily="18" charset="2"/>
              <a:buChar char="²"/>
            </a:pPr>
            <a:r>
              <a:rPr lang="en-US"/>
              <a:t> Dentinogenesis imperfecta- companion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9966"/>
                </a:solidFill>
              </a:rPr>
              <a:t>HISTOLOGIC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/>
              <a:t> Thin cortices, sometimes composed of immature spongy bone while trabeculae of cancellous bone r delicate n show microfracture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/>
              <a:t> osteoblastic activity retarded n imperfect- thickness of long bone deficient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/>
              <a:t> defect in Organic matrix- calcification normal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/>
              <a:t> intermolecular cross linkage of adjacent collagen molecules is defective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None/>
            </a:pPr>
            <a:r>
              <a:rPr lang="en-US" sz="2800">
                <a:solidFill>
                  <a:srgbClr val="FF9966"/>
                </a:solidFill>
              </a:rPr>
              <a:t>TREATMENT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>
                <a:solidFill>
                  <a:srgbClr val="FF9966"/>
                </a:solidFill>
              </a:rPr>
              <a:t> </a:t>
            </a:r>
            <a:r>
              <a:rPr lang="en-US" sz="2800"/>
              <a:t>None</a:t>
            </a:r>
          </a:p>
          <a:p>
            <a:pPr>
              <a:lnSpc>
                <a:spcPct val="90000"/>
              </a:lnSpc>
              <a:buSzPct val="90000"/>
              <a:buFont typeface="Wingdings 2" pitchFamily="18" charset="2"/>
              <a:buChar char="ö"/>
            </a:pPr>
            <a:r>
              <a:rPr lang="en-US" sz="2800"/>
              <a:t>Improvement with puberty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chemeClr val="hlink"/>
                </a:solidFill>
              </a:rPr>
              <a:t>CLEIDOCRANIAL DYSPLASIA</a:t>
            </a:r>
            <a:r>
              <a:rPr lang="en-US" sz="3600">
                <a:solidFill>
                  <a:schemeClr val="hlink"/>
                </a:solidFill>
              </a:rPr>
              <a:t/>
            </a:r>
            <a:br>
              <a:rPr lang="en-US" sz="3600">
                <a:solidFill>
                  <a:schemeClr val="hlink"/>
                </a:solidFill>
              </a:rPr>
            </a:br>
            <a:r>
              <a:rPr lang="en-US" sz="3600">
                <a:solidFill>
                  <a:schemeClr val="hlink"/>
                </a:solidFill>
              </a:rPr>
              <a:t> </a:t>
            </a:r>
            <a:r>
              <a:rPr lang="en-US" sz="3200">
                <a:solidFill>
                  <a:srgbClr val="FF9966"/>
                </a:solidFill>
              </a:rPr>
              <a:t>(</a:t>
            </a:r>
            <a:r>
              <a:rPr lang="en-US" sz="2800">
                <a:solidFill>
                  <a:srgbClr val="FF9966"/>
                </a:solidFill>
              </a:rPr>
              <a:t>Marie &amp; Sainton syndrome,Cleidocranial dysostosis)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2800"/>
              <a:t> dominant mendelian characteristic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/>
              <a:t> defect in CBFA1 gene of chromosome </a:t>
            </a:r>
            <a:r>
              <a:rPr lang="en-US" sz="2800" b="1">
                <a:solidFill>
                  <a:srgbClr val="FF9966"/>
                </a:solidFill>
              </a:rPr>
              <a:t>6p21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/>
              <a:t>Men n women equally affected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Arial Black" pitchFamily="34" charset="0"/>
              </a:rPr>
              <a:t>CLINICAL FEATURES</a:t>
            </a:r>
          </a:p>
          <a:p>
            <a:pPr>
              <a:buFont typeface="Wingdings 2" pitchFamily="18" charset="2"/>
              <a:buChar char="ö"/>
            </a:pP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</a:rPr>
              <a:t>Abnormalities of skull, teeth, jaws, shoulder girdle &amp; occasional stunting of long bones</a:t>
            </a:r>
          </a:p>
          <a:p>
            <a:pPr>
              <a:buFont typeface="Wingdings 2" pitchFamily="18" charset="2"/>
              <a:buChar char="ö"/>
            </a:pPr>
            <a:r>
              <a:rPr lang="en-US" sz="2800" b="1"/>
              <a:t>Short statured</a:t>
            </a:r>
          </a:p>
          <a:p>
            <a:pPr>
              <a:buFont typeface="Wingdings 2" pitchFamily="18" charset="2"/>
              <a:buChar char="ö"/>
            </a:pPr>
            <a:r>
              <a:rPr lang="en-US" sz="2800" b="1"/>
              <a:t>Ocular hypertelorism</a:t>
            </a:r>
          </a:p>
          <a:p>
            <a:pPr>
              <a:buFont typeface="Wingdings 2" pitchFamily="18" charset="2"/>
              <a:buChar char="ö"/>
            </a:pPr>
            <a:r>
              <a:rPr lang="en-US" sz="2800" b="1"/>
              <a:t>Broad base of nose with depressed nasal bridge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b="1">
                <a:solidFill>
                  <a:srgbClr val="FFFF99"/>
                </a:solidFill>
                <a:latin typeface="Arial Black" pitchFamily="34" charset="0"/>
              </a:rPr>
              <a:t>SKULL</a:t>
            </a:r>
            <a:r>
              <a:rPr lang="en-US" b="1">
                <a:solidFill>
                  <a:srgbClr val="FFFF99"/>
                </a:solidFill>
              </a:rPr>
              <a:t>-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>
                <a:solidFill>
                  <a:srgbClr val="FFFF99"/>
                </a:solidFill>
              </a:rPr>
              <a:t> </a:t>
            </a:r>
            <a:r>
              <a:rPr lang="en-US" b="1"/>
              <a:t>fontanels remain open/exhibit delayed closing – tend to be large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Sutures may remain open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Wormian bones are common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Sunken sagittal suture- skull has a flat appearance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Brachycephalic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Frontal, Parietal, Occipital bones- prominent</a:t>
            </a:r>
          </a:p>
          <a:p>
            <a:pPr>
              <a:lnSpc>
                <a:spcPct val="90000"/>
              </a:lnSpc>
              <a:buFont typeface="Wingdings 2" pitchFamily="18" charset="2"/>
              <a:buChar char="ö"/>
            </a:pPr>
            <a:r>
              <a:rPr lang="en-US" b="1"/>
              <a:t>Paranasal sinuses- underdeveloped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1546</Words>
  <Application>Microsoft Office PowerPoint</Application>
  <PresentationFormat>On-screen Show (4:3)</PresentationFormat>
  <Paragraphs>308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RUNGTA COLLEGE OF DENTAL SCIENCES &amp; RESEARCH  </vt:lpstr>
      <vt:lpstr>Specific learning Objectives </vt:lpstr>
      <vt:lpstr>Table of Content </vt:lpstr>
      <vt:lpstr>OSTEOGENESIS IMPERFECTA (Brittle bones)</vt:lpstr>
      <vt:lpstr>CLINICAL FEATURES</vt:lpstr>
      <vt:lpstr>ORAL MANIFESTATIONS</vt:lpstr>
      <vt:lpstr>HISTOLOGIC FEATURES</vt:lpstr>
      <vt:lpstr>CLEIDOCRANIAL DYSPLASIA  (Marie &amp; Sainton syndrome,Cleidocranial dysostosis)</vt:lpstr>
      <vt:lpstr>Slide 9</vt:lpstr>
      <vt:lpstr>Slide 10</vt:lpstr>
      <vt:lpstr>Slide 11</vt:lpstr>
      <vt:lpstr>Slide 12</vt:lpstr>
      <vt:lpstr>Slide 13</vt:lpstr>
      <vt:lpstr>PIERRE ROBIN SYNDROME (Robin Anomalad)</vt:lpstr>
      <vt:lpstr>BIRD FACIES</vt:lpstr>
      <vt:lpstr>DOWN SYNDROME  (Trisomy 21 Syndrome, Mongolism)</vt:lpstr>
      <vt:lpstr>Characteristic facies of Down’s syndrome</vt:lpstr>
      <vt:lpstr>ACHONDROPLASIA (Chondrodystrophia Fetalis)</vt:lpstr>
      <vt:lpstr>OSTEITIS DEFORMANS</vt:lpstr>
      <vt:lpstr>PAGETS DISEASE</vt:lpstr>
      <vt:lpstr>FIBROUS DYSPLASIA</vt:lpstr>
      <vt:lpstr>POLYSTOTIC FIBROUS DYSPLASIA  </vt:lpstr>
      <vt:lpstr>POLYOSTOTIC WITH CAFÉ AU LAIT SPOTS</vt:lpstr>
      <vt:lpstr>FIBROUS DYSPLASIA  ( BONY SWELLING)</vt:lpstr>
      <vt:lpstr>MONOSTOTIC FIBROUS DYSPLASIA  </vt:lpstr>
      <vt:lpstr>MONOSTOTIC FIBROUS DYSPLASIA</vt:lpstr>
      <vt:lpstr>CHERUBISM</vt:lpstr>
      <vt:lpstr>CHERUBISM</vt:lpstr>
      <vt:lpstr>ORAL MANIFESTATIONS</vt:lpstr>
      <vt:lpstr>Slide 30</vt:lpstr>
      <vt:lpstr>Developmental disturbances of the Temporomandibular Joint </vt:lpstr>
      <vt:lpstr>APLASIA OF MANDIBULAR CONDYLE</vt:lpstr>
      <vt:lpstr>Hypoplasia of the Mandibular Condyle </vt:lpstr>
      <vt:lpstr>Hyperplasia of the Mandibular Condyle  </vt:lpstr>
      <vt:lpstr>Complete and Incomplete Dislocation (LUXATION &amp; SUBLUXATION) </vt:lpstr>
      <vt:lpstr>Slide 36</vt:lpstr>
      <vt:lpstr>Ankylosis  Hypomobility  </vt:lpstr>
      <vt:lpstr>Slide 38</vt:lpstr>
      <vt:lpstr>Clinical Features</vt:lpstr>
      <vt:lpstr>INFLAMMATORY DISTURBANCES OF TMJ</vt:lpstr>
      <vt:lpstr>ARTHRITIS DUE TO SPECIFIC INFECTION</vt:lpstr>
      <vt:lpstr>RHEUMATOID ARTHRITIS</vt:lpstr>
      <vt:lpstr>OSTEOARTHRITIS (Degenerative Joint Disease)</vt:lpstr>
      <vt:lpstr>MYOFASCIAL PAIN DYSFUNCTION SYNDROME</vt:lpstr>
      <vt:lpstr>CLINICAL FEATURES</vt:lpstr>
      <vt:lpstr>TREATMENT</vt:lpstr>
      <vt:lpstr>Take home message</vt:lpstr>
      <vt:lpstr>Question &amp; Answer Session</vt:lpstr>
      <vt:lpstr>REFERENCES  NAME OF THE BOOK WITH EDITION AND PAGE NUMBERS   ARTICLE ARE TO BE MENTIONED IF NEEDED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BONE  &amp; JOINTS</dc:title>
  <dc:creator>OP</dc:creator>
  <cp:lastModifiedBy>OP</cp:lastModifiedBy>
  <cp:revision>8</cp:revision>
  <dcterms:created xsi:type="dcterms:W3CDTF">2006-08-16T00:00:00Z</dcterms:created>
  <dcterms:modified xsi:type="dcterms:W3CDTF">2023-03-04T05:21:54Z</dcterms:modified>
</cp:coreProperties>
</file>